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9" autoAdjust="0"/>
    <p:restoredTop sz="94660"/>
  </p:normalViewPr>
  <p:slideViewPr>
    <p:cSldViewPr snapToGrid="0">
      <p:cViewPr varScale="1">
        <p:scale>
          <a:sx n="74" d="100"/>
          <a:sy n="74" d="100"/>
        </p:scale>
        <p:origin x="-44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3/27/2020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F63588-C697-40AD-AB56-B2919E4D4CD8}"/>
              </a:ext>
            </a:extLst>
          </p:cNvPr>
          <p:cNvSpPr>
            <a:spLocks noGrp="1"/>
          </p:cNvSpPr>
          <p:nvPr>
            <p:ph type="ctrTitle"/>
          </p:nvPr>
        </p:nvSpPr>
        <p:spPr>
          <a:xfrm>
            <a:off x="1524000" y="1122363"/>
            <a:ext cx="9144000" cy="1104002"/>
          </a:xfrm>
        </p:spPr>
        <p:txBody>
          <a:bodyPr/>
          <a:lstStyle/>
          <a:p>
            <a:pPr algn="ctr"/>
            <a:r>
              <a:rPr lang="ar-EG" dirty="0">
                <a:solidFill>
                  <a:srgbClr val="0070C0"/>
                </a:solidFill>
                <a:latin typeface="Andalus" pitchFamily="18" charset="-78"/>
                <a:cs typeface="Andalus" pitchFamily="18" charset="-78"/>
              </a:rPr>
              <a:t>مادة التربية وقضايا العصر</a:t>
            </a:r>
            <a:endParaRPr lang="en-US" dirty="0">
              <a:solidFill>
                <a:srgbClr val="0070C0"/>
              </a:solidFill>
              <a:latin typeface="Andalus" pitchFamily="18" charset="-78"/>
              <a:cs typeface="Andalus" pitchFamily="18" charset="-78"/>
            </a:endParaRPr>
          </a:p>
        </p:txBody>
      </p:sp>
      <p:sp>
        <p:nvSpPr>
          <p:cNvPr id="3" name="Subtitle 2">
            <a:extLst>
              <a:ext uri="{FF2B5EF4-FFF2-40B4-BE49-F238E27FC236}">
                <a16:creationId xmlns:a16="http://schemas.microsoft.com/office/drawing/2014/main" xmlns="" id="{C6062B3E-B5D5-4527-8712-1B5D5FAA759C}"/>
              </a:ext>
            </a:extLst>
          </p:cNvPr>
          <p:cNvSpPr>
            <a:spLocks noGrp="1"/>
          </p:cNvSpPr>
          <p:nvPr>
            <p:ph type="subTitle" idx="1"/>
          </p:nvPr>
        </p:nvSpPr>
        <p:spPr>
          <a:xfrm>
            <a:off x="1577009" y="2226365"/>
            <a:ext cx="9144000" cy="4068418"/>
          </a:xfrm>
        </p:spPr>
        <p:txBody>
          <a:bodyPr>
            <a:normAutofit fontScale="62500" lnSpcReduction="20000"/>
          </a:bodyPr>
          <a:lstStyle/>
          <a:p>
            <a:pPr algn="ctr"/>
            <a:r>
              <a:rPr lang="ar-EG" sz="7000" dirty="0">
                <a:solidFill>
                  <a:srgbClr val="0070C0"/>
                </a:solidFill>
                <a:latin typeface="Andalus" pitchFamily="18" charset="-78"/>
                <a:ea typeface="+mj-ea"/>
                <a:cs typeface="Andalus" pitchFamily="18" charset="-78"/>
              </a:rPr>
              <a:t>الفرقة الثالثة عام جميع الشعب</a:t>
            </a:r>
          </a:p>
          <a:p>
            <a:pPr algn="ctr"/>
            <a:r>
              <a:rPr lang="ar-EG" sz="7000" dirty="0">
                <a:solidFill>
                  <a:srgbClr val="0070C0"/>
                </a:solidFill>
                <a:latin typeface="Andalus" pitchFamily="18" charset="-78"/>
                <a:ea typeface="+mj-ea"/>
                <a:cs typeface="Andalus" pitchFamily="18" charset="-78"/>
              </a:rPr>
              <a:t>إعداد</a:t>
            </a:r>
          </a:p>
          <a:p>
            <a:pPr algn="ctr"/>
            <a:r>
              <a:rPr lang="ar-EG" sz="7000" dirty="0">
                <a:solidFill>
                  <a:srgbClr val="0070C0"/>
                </a:solidFill>
                <a:latin typeface="Andalus" pitchFamily="18" charset="-78"/>
                <a:ea typeface="+mj-ea"/>
                <a:cs typeface="Andalus" pitchFamily="18" charset="-78"/>
              </a:rPr>
              <a:t> أ.د/ عفاف زهو</a:t>
            </a:r>
          </a:p>
          <a:p>
            <a:pPr algn="ctr"/>
            <a:r>
              <a:rPr lang="ar-EG" sz="7000" dirty="0">
                <a:solidFill>
                  <a:srgbClr val="0070C0"/>
                </a:solidFill>
                <a:latin typeface="Andalus" pitchFamily="18" charset="-78"/>
                <a:ea typeface="+mj-ea"/>
                <a:cs typeface="Andalus" pitchFamily="18" charset="-78"/>
              </a:rPr>
              <a:t>أ.م.د/ رضا هاشم</a:t>
            </a:r>
          </a:p>
          <a:p>
            <a:pPr algn="ctr"/>
            <a:r>
              <a:rPr lang="ar-EG" sz="7000" dirty="0">
                <a:solidFill>
                  <a:srgbClr val="0070C0"/>
                </a:solidFill>
                <a:latin typeface="Andalus" pitchFamily="18" charset="-78"/>
                <a:ea typeface="+mj-ea"/>
                <a:cs typeface="Andalus" pitchFamily="18" charset="-78"/>
              </a:rPr>
              <a:t>د/ سمير الديب</a:t>
            </a:r>
          </a:p>
          <a:p>
            <a:pPr algn="ctr"/>
            <a:r>
              <a:rPr lang="ar-EG" sz="7000" dirty="0">
                <a:solidFill>
                  <a:srgbClr val="0070C0"/>
                </a:solidFill>
                <a:latin typeface="Andalus" pitchFamily="18" charset="-78"/>
                <a:ea typeface="+mj-ea"/>
                <a:cs typeface="Andalus" pitchFamily="18" charset="-78"/>
              </a:rPr>
              <a:t>د/ وفاء عبد الفتاح</a:t>
            </a:r>
            <a:endParaRPr lang="en-US" sz="7000" dirty="0">
              <a:solidFill>
                <a:srgbClr val="0070C0"/>
              </a:solidFill>
              <a:latin typeface="Andalus" pitchFamily="18" charset="-78"/>
              <a:ea typeface="+mj-ea"/>
              <a:cs typeface="Andalus" pitchFamily="18" charset="-78"/>
            </a:endParaRPr>
          </a:p>
        </p:txBody>
      </p:sp>
      <p:pic>
        <p:nvPicPr>
          <p:cNvPr id="4" name="Picture 5">
            <a:extLst>
              <a:ext uri="{FF2B5EF4-FFF2-40B4-BE49-F238E27FC236}">
                <a16:creationId xmlns:a16="http://schemas.microsoft.com/office/drawing/2014/main" xmlns="" id="{40E20D3E-998B-46A0-B06E-6A13F9FD7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478" y="284163"/>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0" descr="Description: الكلية0.bmp">
            <a:extLst>
              <a:ext uri="{FF2B5EF4-FFF2-40B4-BE49-F238E27FC236}">
                <a16:creationId xmlns:a16="http://schemas.microsoft.com/office/drawing/2014/main" xmlns="" id="{9C2DE90C-F0DD-4172-9504-794B1EC51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09" y="207963"/>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33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4955D6-DDBE-415F-9E22-E924050E7990}"/>
              </a:ext>
            </a:extLst>
          </p:cNvPr>
          <p:cNvSpPr>
            <a:spLocks noGrp="1"/>
          </p:cNvSpPr>
          <p:nvPr>
            <p:ph type="title"/>
          </p:nvPr>
        </p:nvSpPr>
        <p:spPr/>
        <p:txBody>
          <a:bodyPr/>
          <a:lstStyle/>
          <a:p>
            <a:pPr algn="ctr" rtl="1"/>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xmlns="" id="{FCC54523-7162-465A-9412-CBF9EA95163A}"/>
              </a:ext>
            </a:extLst>
          </p:cNvPr>
          <p:cNvSpPr>
            <a:spLocks noGrp="1"/>
          </p:cNvSpPr>
          <p:nvPr>
            <p:ph idx="1"/>
          </p:nvPr>
        </p:nvSpPr>
        <p:spPr/>
        <p:txBody>
          <a:bodyPr>
            <a:normAutofit/>
          </a:bodyPr>
          <a:lstStyle/>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400" dirty="0">
                <a:solidFill>
                  <a:srgbClr val="CC0000"/>
                </a:solidFill>
                <a:latin typeface="Lucida Sans Unicode"/>
                <a:cs typeface="Arial"/>
              </a:rPr>
              <a:t>« روسو»  </a:t>
            </a:r>
            <a:r>
              <a:rPr lang="ar-EG" sz="2400" dirty="0">
                <a:solidFill>
                  <a:prstClr val="black"/>
                </a:solidFill>
                <a:latin typeface="Lucida Sans Unicode"/>
                <a:cs typeface="Arial"/>
              </a:rPr>
              <a:t>يهتم  بالوظيفة التعليمية ودورها في تنمية التصرفات المسئولة للفرد، فمن خلال المشاركة يدرك الفرد أن الصالح العام والمصالح الخاصة جميعها مصالح متكافئة وليست متعارضة0 </a:t>
            </a:r>
          </a:p>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400">
                <a:solidFill>
                  <a:prstClr val="black"/>
                </a:solidFill>
                <a:latin typeface="Lucida Sans Unicode"/>
                <a:cs typeface="Arial"/>
              </a:rPr>
              <a:t>يتفق (</a:t>
            </a:r>
            <a:r>
              <a:rPr lang="ar-EG" sz="2400">
                <a:solidFill>
                  <a:srgbClr val="CC0000"/>
                </a:solidFill>
                <a:latin typeface="Lucida Sans Unicode"/>
                <a:cs typeface="Arial"/>
              </a:rPr>
              <a:t>ميل</a:t>
            </a:r>
            <a:r>
              <a:rPr lang="ar-EG" sz="2400">
                <a:solidFill>
                  <a:prstClr val="black"/>
                </a:solidFill>
                <a:latin typeface="Lucida Sans Unicode"/>
                <a:cs typeface="Arial"/>
              </a:rPr>
              <a:t>) مع (</a:t>
            </a:r>
            <a:r>
              <a:rPr lang="ar-EG" sz="2400">
                <a:solidFill>
                  <a:srgbClr val="CC0000"/>
                </a:solidFill>
                <a:latin typeface="Lucida Sans Unicode"/>
                <a:cs typeface="Arial"/>
              </a:rPr>
              <a:t>روسو</a:t>
            </a:r>
            <a:r>
              <a:rPr lang="ar-EG" sz="2400">
                <a:solidFill>
                  <a:prstClr val="black"/>
                </a:solidFill>
                <a:latin typeface="Lucida Sans Unicode"/>
                <a:cs typeface="Arial"/>
              </a:rPr>
              <a:t>) في القيمة التعليمية للمشاركة ويربط أبعاد هذه الوظيفة بالمؤسسات السياسية المحلية لأن النظام الديمقراطي المركزي الذي لا تسانده مؤسسات ديمقراطية متعددة على المستوى المحلى غالبا نقيض الحرية فلا فائدة من المشاركة القومية ما لم يُعَدّ الأفراد لهذه المشاركة على المستوى المحلى، قام (ميل) بتوسيع المجتمعات المحلية حتى لا تقتصر على الحكومة المحلية بل تتضمن أيضا مكان العمل والمؤسسات الأخرى في المجتمع</a:t>
            </a:r>
            <a:r>
              <a:rPr lang="ar-EG" sz="2000">
                <a:solidFill>
                  <a:prstClr val="black"/>
                </a:solidFill>
                <a:latin typeface="Lucida Sans Unicode"/>
                <a:cs typeface="Arial"/>
              </a:rPr>
              <a:t>.</a:t>
            </a:r>
            <a:endParaRPr lang="en-US" sz="2000" dirty="0">
              <a:solidFill>
                <a:prstClr val="black"/>
              </a:solidFill>
              <a:latin typeface="Lucida Sans Unicode"/>
              <a:cs typeface="Arial" pitchFamily="34" charset="0"/>
            </a:endParaRPr>
          </a:p>
        </p:txBody>
      </p:sp>
    </p:spTree>
    <p:extLst>
      <p:ext uri="{BB962C8B-B14F-4D97-AF65-F5344CB8AC3E}">
        <p14:creationId xmlns:p14="http://schemas.microsoft.com/office/powerpoint/2010/main" val="79009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01C64-28F5-4B7B-88C0-8A98F03E59E1}"/>
              </a:ext>
            </a:extLst>
          </p:cNvPr>
          <p:cNvSpPr>
            <a:spLocks noGrp="1"/>
          </p:cNvSpPr>
          <p:nvPr>
            <p:ph type="title"/>
          </p:nvPr>
        </p:nvSpPr>
        <p:spPr/>
        <p:txBody>
          <a:bodyPr/>
          <a:lstStyle/>
          <a:p>
            <a:pPr algn="ctr"/>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xmlns="" id="{90DC26F4-3189-4BEB-A915-78700ED70B58}"/>
              </a:ext>
            </a:extLst>
          </p:cNvPr>
          <p:cNvSpPr>
            <a:spLocks noGrp="1"/>
          </p:cNvSpPr>
          <p:nvPr>
            <p:ph idx="1"/>
          </p:nvPr>
        </p:nvSpPr>
        <p:spPr/>
        <p:txBody>
          <a:bodyPr>
            <a:normAutofit/>
          </a:bodyPr>
          <a:lstStyle/>
          <a:p>
            <a:pPr marL="365125" lvl="0" indent="-255588" algn="just" defTabSz="914400" rtl="1" fontAlgn="base">
              <a:lnSpc>
                <a:spcPct val="110000"/>
              </a:lnSpc>
              <a:spcBef>
                <a:spcPts val="400"/>
              </a:spcBef>
              <a:spcAft>
                <a:spcPct val="0"/>
              </a:spcAft>
              <a:buClr>
                <a:srgbClr val="2DA2BF"/>
              </a:buClr>
              <a:buSzPct val="68000"/>
              <a:buFont typeface="Wingdings" pitchFamily="2" charset="2"/>
              <a:buChar char="§"/>
            </a:pPr>
            <a:r>
              <a:rPr lang="ar-EG" sz="2400" dirty="0">
                <a:solidFill>
                  <a:prstClr val="black"/>
                </a:solidFill>
                <a:latin typeface="Lucida Sans Unicode"/>
                <a:cs typeface="Arial"/>
              </a:rPr>
              <a:t>فكر ( </a:t>
            </a:r>
            <a:r>
              <a:rPr lang="ar-EG" sz="2400" dirty="0">
                <a:solidFill>
                  <a:srgbClr val="CC0000"/>
                </a:solidFill>
                <a:latin typeface="Lucida Sans Unicode"/>
                <a:cs typeface="Arial"/>
              </a:rPr>
              <a:t>كول </a:t>
            </a:r>
            <a:r>
              <a:rPr lang="ar-EG" sz="2400" dirty="0">
                <a:solidFill>
                  <a:prstClr val="black"/>
                </a:solidFill>
                <a:latin typeface="Lucida Sans Unicode"/>
                <a:cs typeface="Arial"/>
              </a:rPr>
              <a:t>) – حول الديمقراطية المشاركة يقوم أساسا على نظرية الجمعيات ويعرف المجتمع بأنه مجموعة من الجمعيات يرتبط بعضها بإدارة أعضائها . فإذا كان للفرد أن يحكم ذاتيا فيجب أن يشارك في اتخاذ القرار في جميع الجمعيات التي يدخل عضويتها ، وكان مقر العمل بمثابة نقطة البداية الواضحة بسبب امتلاك المواطنين لقدر من الخبرة في هذه المجال، وبالتالي يمكنهم المشاركة بصورة كاملة في صناعة القرارات المتعلقة بهذه المؤسسة ، بينما يمكن اختيار الممثلين لصناعة القرارات ممن لديهم معرفة عميقة عن المؤسسة0</a:t>
            </a:r>
          </a:p>
        </p:txBody>
      </p:sp>
    </p:spTree>
    <p:extLst>
      <p:ext uri="{BB962C8B-B14F-4D97-AF65-F5344CB8AC3E}">
        <p14:creationId xmlns:p14="http://schemas.microsoft.com/office/powerpoint/2010/main" val="1821546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6A7C0-12A0-40D1-9B3E-CAF07DC97E65}"/>
              </a:ext>
            </a:extLst>
          </p:cNvPr>
          <p:cNvSpPr>
            <a:spLocks noGrp="1"/>
          </p:cNvSpPr>
          <p:nvPr>
            <p:ph type="title"/>
          </p:nvPr>
        </p:nvSpPr>
        <p:spPr/>
        <p:txBody>
          <a:bodyPr/>
          <a:lstStyle/>
          <a:p>
            <a:pPr algn="ctr"/>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xmlns="" id="{87829513-64E3-4D81-AACC-46C661A67A1C}"/>
              </a:ext>
            </a:extLst>
          </p:cNvPr>
          <p:cNvSpPr>
            <a:spLocks noGrp="1"/>
          </p:cNvSpPr>
          <p:nvPr>
            <p:ph idx="1"/>
          </p:nvPr>
        </p:nvSpPr>
        <p:spPr>
          <a:xfrm>
            <a:off x="677334" y="1687132"/>
            <a:ext cx="8596668" cy="4533363"/>
          </a:xfrm>
        </p:spPr>
        <p:txBody>
          <a:bodyPr>
            <a:normAutofit lnSpcReduction="1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المشاركة كفكرة مجردة لا تعلم، بل تحتاج إلي ممارسة وتدريب وتحتاج إلي وقت كي يصل إلي الاقتناع بها، ففهم الديمقراطية المشاركة والاقتناع بها يمكن الوصول إليه تدريجيا من خلال الممارسة، </a:t>
            </a:r>
            <a:r>
              <a:rPr lang="ar-EG" sz="2400" dirty="0">
                <a:solidFill>
                  <a:srgbClr val="CC0000"/>
                </a:solidFill>
                <a:latin typeface="Lucida Sans Unicode"/>
                <a:cs typeface="Arial"/>
              </a:rPr>
              <a:t>وإن الديمقراطية المشاركة ليست مجرد المشاركة في اتخاذ القرار لكنها مسألة اتجاهات نحو الآخرين:</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التعاون بدلا من المقارنة0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محاولة الفهم بدلا من إصدار الأحكام0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حق الفرد في التعبير عن آرائه0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اكتساب مهارة الاستماع0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التقييم النقدي بدلا من القبول غير النقدي0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إظهار الاحترام للآخرين ولأدائهم 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الحفاظ على قواعد الديمقراطية0</a:t>
            </a:r>
          </a:p>
        </p:txBody>
      </p:sp>
    </p:spTree>
    <p:extLst>
      <p:ext uri="{BB962C8B-B14F-4D97-AF65-F5344CB8AC3E}">
        <p14:creationId xmlns:p14="http://schemas.microsoft.com/office/powerpoint/2010/main" val="3153013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EE13A-283A-4E90-AEFF-24EFFBDF0E9E}"/>
              </a:ext>
            </a:extLst>
          </p:cNvPr>
          <p:cNvSpPr>
            <a:spLocks noGrp="1"/>
          </p:cNvSpPr>
          <p:nvPr>
            <p:ph type="title"/>
          </p:nvPr>
        </p:nvSpPr>
        <p:spPr>
          <a:xfrm rot="10800000" flipV="1">
            <a:off x="955630" y="193181"/>
            <a:ext cx="8596668" cy="772733"/>
          </a:xfrm>
        </p:spPr>
        <p:txBody>
          <a:bodyPr>
            <a:normAutofit/>
          </a:bodyPr>
          <a:lstStyle/>
          <a:p>
            <a:pPr algn="r" rtl="1"/>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xmlns="" id="{89E2D81A-7179-463A-9279-F0958956BD27}"/>
              </a:ext>
            </a:extLst>
          </p:cNvPr>
          <p:cNvSpPr>
            <a:spLocks noGrp="1"/>
          </p:cNvSpPr>
          <p:nvPr>
            <p:ph idx="1"/>
          </p:nvPr>
        </p:nvSpPr>
        <p:spPr>
          <a:xfrm>
            <a:off x="756847" y="1493949"/>
            <a:ext cx="8596668" cy="4814086"/>
          </a:xfrm>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defRPr/>
            </a:pPr>
            <a:r>
              <a:rPr lang="ar-EG" sz="2400" b="1" dirty="0">
                <a:solidFill>
                  <a:srgbClr val="CC0000"/>
                </a:solidFill>
                <a:latin typeface="Lucida Sans Unicode"/>
                <a:cs typeface="Arial"/>
              </a:rPr>
              <a:t>تركز نظرية الديمقراطية المشاركة على بعدين أساسين :</a:t>
            </a:r>
          </a:p>
          <a:p>
            <a:pPr marL="365125" lvl="0" indent="-255588" algn="just" defTabSz="914400" rtl="1" fontAlgn="base">
              <a:lnSpc>
                <a:spcPct val="110000"/>
              </a:lnSpc>
              <a:spcBef>
                <a:spcPts val="400"/>
              </a:spcBef>
              <a:spcAft>
                <a:spcPct val="0"/>
              </a:spcAft>
              <a:buClr>
                <a:srgbClr val="2DA2BF"/>
              </a:buClr>
              <a:buSzPct val="68000"/>
              <a:buNone/>
              <a:defRPr/>
            </a:pPr>
            <a:endParaRPr lang="ar-EG" sz="2400" b="1" dirty="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Font typeface="Wingdings" pitchFamily="2" charset="2"/>
              <a:buChar char="§"/>
              <a:defRPr/>
            </a:pPr>
            <a:r>
              <a:rPr lang="ar-EG" sz="2400" b="1" dirty="0">
                <a:solidFill>
                  <a:srgbClr val="CC0000"/>
                </a:solidFill>
                <a:latin typeface="Lucida Sans Unicode"/>
                <a:cs typeface="Arial"/>
              </a:rPr>
              <a:t>أولاً</a:t>
            </a:r>
            <a:r>
              <a:rPr lang="ar-EG" sz="2400" dirty="0">
                <a:solidFill>
                  <a:prstClr val="black"/>
                </a:solidFill>
                <a:latin typeface="Lucida Sans Unicode"/>
                <a:cs typeface="Arial"/>
              </a:rPr>
              <a:t>: عدم انفصال الأفراد عن مؤسساتهم وأهمية كفاية المؤسسات السياسية على المستوى القومي لممارسة الديمقراطية من مشاركة أكثر لجموع المواطنين، وضرورة تدريب الأهالي لاكتساب الصفات السيكولوجية اللازمة لنجاح المشاركة من خلال عملية المشاركة ذاتها واكتساب الوظيفة التعليمية لممارستها0</a:t>
            </a:r>
          </a:p>
          <a:p>
            <a:pPr marL="109537" lvl="0" indent="0" algn="just" defTabSz="914400" rtl="1" fontAlgn="base">
              <a:lnSpc>
                <a:spcPct val="110000"/>
              </a:lnSpc>
              <a:spcBef>
                <a:spcPts val="400"/>
              </a:spcBef>
              <a:spcAft>
                <a:spcPct val="0"/>
              </a:spcAft>
              <a:buClr>
                <a:srgbClr val="2DA2BF"/>
              </a:buClr>
              <a:buSzPct val="68000"/>
              <a:buNone/>
              <a:defRPr/>
            </a:pPr>
            <a:endParaRPr lang="ar-EG" sz="2400" dirty="0">
              <a:solidFill>
                <a:prstClr val="black"/>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Font typeface="Wingdings" pitchFamily="2" charset="2"/>
              <a:buChar char="§"/>
              <a:defRPr/>
            </a:pPr>
            <a:r>
              <a:rPr lang="ar-EG" sz="2400" b="1" dirty="0">
                <a:solidFill>
                  <a:srgbClr val="CC0000"/>
                </a:solidFill>
                <a:latin typeface="Lucida Sans Unicode"/>
                <a:cs typeface="Arial"/>
              </a:rPr>
              <a:t>ثانيًا</a:t>
            </a:r>
            <a:r>
              <a:rPr lang="ar-EG" sz="2400" dirty="0">
                <a:solidFill>
                  <a:prstClr val="black"/>
                </a:solidFill>
                <a:latin typeface="Lucida Sans Unicode"/>
                <a:cs typeface="Arial"/>
              </a:rPr>
              <a:t>: أنه لا توجد خطورة على استقرار النظام من التوسع في التطبيق للمشاركة لأن الآثار التراكمية والتكاملية لممارسة عملية المشاركة تنمى في المواطنين الصفات اللازمة للمشاركة الفعالة للانتماء للمجتمع وتقبل القرارات التي يشاركون في اتخاذها.</a:t>
            </a:r>
          </a:p>
        </p:txBody>
      </p:sp>
    </p:spTree>
    <p:extLst>
      <p:ext uri="{BB962C8B-B14F-4D97-AF65-F5344CB8AC3E}">
        <p14:creationId xmlns:p14="http://schemas.microsoft.com/office/powerpoint/2010/main" val="3940442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813799-73A3-4866-B4C1-7ACA47970899}"/>
              </a:ext>
            </a:extLst>
          </p:cNvPr>
          <p:cNvSpPr>
            <a:spLocks noGrp="1"/>
          </p:cNvSpPr>
          <p:nvPr>
            <p:ph type="title"/>
          </p:nvPr>
        </p:nvSpPr>
        <p:spPr>
          <a:xfrm rot="10800000" flipV="1">
            <a:off x="677334" y="425000"/>
            <a:ext cx="8596668" cy="669703"/>
          </a:xfrm>
        </p:spPr>
        <p:txBody>
          <a:bodyPr>
            <a:normAutofit fontScale="90000"/>
          </a:bodyPr>
          <a:lstStyle/>
          <a:p>
            <a:pPr algn="ct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سعدنا</a:t>
            </a:r>
            <a:r>
              <a:rPr lang="ar-EG" sz="4100" b="1" dirty="0">
                <a:solidFill>
                  <a:srgbClr val="464646"/>
                </a:solidFill>
                <a:effectLst>
                  <a:outerShdw blurRad="31750" dist="25400" dir="5400000" algn="tl" rotWithShape="0">
                    <a:srgbClr val="000000">
                      <a:alpha val="25000"/>
                    </a:srgbClr>
                  </a:outerShdw>
                </a:effectLst>
                <a:latin typeface="Lucida Sans Unicode"/>
                <a:cs typeface="Arial"/>
              </a:rPr>
              <a:t> </a:t>
            </a: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بحضراتكم</a:t>
            </a:r>
            <a:endParaRPr lang="en-US" dirty="0"/>
          </a:p>
        </p:txBody>
      </p:sp>
      <p:sp>
        <p:nvSpPr>
          <p:cNvPr id="3" name="Content Placeholder 2">
            <a:extLst>
              <a:ext uri="{FF2B5EF4-FFF2-40B4-BE49-F238E27FC236}">
                <a16:creationId xmlns:a16="http://schemas.microsoft.com/office/drawing/2014/main" xmlns="" id="{546469E8-8C48-432B-858A-710279576EBE}"/>
              </a:ext>
            </a:extLst>
          </p:cNvPr>
          <p:cNvSpPr>
            <a:spLocks noGrp="1"/>
          </p:cNvSpPr>
          <p:nvPr>
            <p:ph idx="1"/>
          </p:nvPr>
        </p:nvSpPr>
        <p:spPr>
          <a:xfrm>
            <a:off x="783352" y="1210613"/>
            <a:ext cx="8596668" cy="5143803"/>
          </a:xfrm>
        </p:spPr>
        <p:txBody>
          <a:bodyPr>
            <a:normAutofit/>
          </a:bodyPr>
          <a:lstStyle/>
          <a:p>
            <a:pPr>
              <a:buNone/>
            </a:pPr>
            <a:endParaRPr lang="ar-EG" sz="3600" dirty="0">
              <a:solidFill>
                <a:srgbClr val="002060"/>
              </a:solidFill>
              <a:cs typeface="Arabic11 BT" pitchFamily="2" charset="-78"/>
            </a:endParaRPr>
          </a:p>
          <a:p>
            <a:pPr algn="ctr">
              <a:buNone/>
            </a:pPr>
            <a:r>
              <a:rPr lang="ar-EG" sz="3600" b="1" dirty="0" smtClean="0">
                <a:solidFill>
                  <a:srgbClr val="0000FF"/>
                </a:solidFill>
                <a:cs typeface="Arabic11 BT" pitchFamily="2" charset="-78"/>
              </a:rPr>
              <a:t>طلابى </a:t>
            </a:r>
            <a:r>
              <a:rPr lang="ar-EG" sz="3600" b="1" dirty="0">
                <a:solidFill>
                  <a:srgbClr val="0000FF"/>
                </a:solidFill>
                <a:cs typeface="Arabic11 BT" pitchFamily="2" charset="-78"/>
              </a:rPr>
              <a:t>الأعزاء : انتهت المحاضرة</a:t>
            </a:r>
            <a:endParaRPr lang="en-US" sz="3600" b="1" dirty="0">
              <a:solidFill>
                <a:srgbClr val="0000FF"/>
              </a:solidFill>
              <a:cs typeface="Arabic11 BT" pitchFamily="2" charset="-78"/>
            </a:endParaRPr>
          </a:p>
          <a:p>
            <a:pPr marL="0" indent="0" algn="just" rtl="1">
              <a:buNone/>
            </a:pPr>
            <a:endParaRPr lang="en-US" sz="3600" dirty="0"/>
          </a:p>
        </p:txBody>
      </p:sp>
      <p:pic>
        <p:nvPicPr>
          <p:cNvPr id="4"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02286" y="517525"/>
            <a:ext cx="1378039"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86" y="517525"/>
            <a:ext cx="1790162"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6" descr="0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04274">
            <a:off x="2667000" y="3429000"/>
            <a:ext cx="41195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314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84CE10-04AF-466F-ACA4-7A1B5A609AA9}"/>
              </a:ext>
            </a:extLst>
          </p:cNvPr>
          <p:cNvSpPr>
            <a:spLocks noGrp="1"/>
          </p:cNvSpPr>
          <p:nvPr>
            <p:ph type="title"/>
          </p:nvPr>
        </p:nvSpPr>
        <p:spPr>
          <a:xfrm>
            <a:off x="677334" y="609600"/>
            <a:ext cx="8596668" cy="1386625"/>
          </a:xfrm>
        </p:spPr>
        <p:txBody>
          <a:bodyPr>
            <a:normAutofit fontScale="90000"/>
          </a:bodyPr>
          <a:lstStyle/>
          <a:p>
            <a:pPr algn="ctr"/>
            <a:r>
              <a:rPr lang="ar-EG" dirty="0" smtClean="0">
                <a:solidFill>
                  <a:srgbClr val="CC0000"/>
                </a:solidFill>
              </a:rPr>
              <a:t>محاضرة </a:t>
            </a:r>
            <a:r>
              <a:rPr lang="ar-EG" dirty="0">
                <a:solidFill>
                  <a:srgbClr val="CC0000"/>
                </a:solidFill>
              </a:rPr>
              <a:t>(4)</a:t>
            </a:r>
            <a:br>
              <a:rPr lang="ar-EG" dirty="0">
                <a:solidFill>
                  <a:srgbClr val="CC0000"/>
                </a:solidFill>
              </a:rPr>
            </a:br>
            <a:r>
              <a:rPr lang="ar-EG" dirty="0">
                <a:solidFill>
                  <a:srgbClr val="0000FF"/>
                </a:solidFill>
                <a:cs typeface="AGA Juhyna Regular" pitchFamily="2" charset="-78"/>
              </a:rPr>
              <a:t>التربية والمشاركة المجتمعية في التعليم (الجزء الثاني)</a:t>
            </a:r>
            <a:r>
              <a:rPr lang="ar-SA" dirty="0">
                <a:solidFill>
                  <a:srgbClr val="0000FF"/>
                </a:solidFill>
                <a:cs typeface="AGA Juhyna Regular" pitchFamily="2" charset="-78"/>
              </a:rPr>
              <a:t> </a:t>
            </a:r>
            <a:br>
              <a:rPr lang="ar-SA" dirty="0">
                <a:solidFill>
                  <a:srgbClr val="0000FF"/>
                </a:solidFill>
                <a:cs typeface="AGA Juhyna Regular" pitchFamily="2" charset="-78"/>
              </a:rPr>
            </a:br>
            <a:r>
              <a:rPr lang="ar-EG" dirty="0"/>
              <a:t/>
            </a:r>
            <a:br>
              <a:rPr lang="ar-EG" dirty="0"/>
            </a:br>
            <a:endParaRPr lang="en-US" dirty="0"/>
          </a:p>
        </p:txBody>
      </p:sp>
      <p:sp>
        <p:nvSpPr>
          <p:cNvPr id="3" name="Content Placeholder 2">
            <a:extLst>
              <a:ext uri="{FF2B5EF4-FFF2-40B4-BE49-F238E27FC236}">
                <a16:creationId xmlns:a16="http://schemas.microsoft.com/office/drawing/2014/main" xmlns="" id="{04CE4DA8-A9A7-4F74-B8E4-3F2D45C9E852}"/>
              </a:ext>
            </a:extLst>
          </p:cNvPr>
          <p:cNvSpPr>
            <a:spLocks noGrp="1"/>
          </p:cNvSpPr>
          <p:nvPr>
            <p:ph idx="1"/>
          </p:nvPr>
        </p:nvSpPr>
        <p:spPr>
          <a:xfrm>
            <a:off x="677334" y="2550016"/>
            <a:ext cx="8596668" cy="3078051"/>
          </a:xfrm>
        </p:spPr>
        <p:txBody>
          <a:bodyPr>
            <a:normAutofit fontScale="40000" lnSpcReduction="20000"/>
          </a:bodyPr>
          <a:lstStyle/>
          <a:p>
            <a:pPr marL="365760" indent="-256032" algn="r" rtl="1">
              <a:lnSpc>
                <a:spcPct val="110000"/>
              </a:lnSpc>
              <a:buNone/>
              <a:defRPr/>
            </a:pPr>
            <a:endParaRPr lang="ar-EG" sz="5400" dirty="0"/>
          </a:p>
          <a:p>
            <a:pPr marL="365760" indent="-256032" algn="r" rtl="1">
              <a:lnSpc>
                <a:spcPct val="110000"/>
              </a:lnSpc>
              <a:buNone/>
              <a:defRPr/>
            </a:pPr>
            <a:r>
              <a:rPr lang="ar-EG" sz="5400" dirty="0"/>
              <a:t>تتكون المحاضرة من المحاور التالية :</a:t>
            </a:r>
          </a:p>
          <a:p>
            <a:pPr marL="365760" indent="-256032" algn="r" rtl="1">
              <a:lnSpc>
                <a:spcPct val="110000"/>
              </a:lnSpc>
              <a:buNone/>
              <a:defRPr/>
            </a:pPr>
            <a:r>
              <a:rPr lang="ar-EG" sz="5400" dirty="0">
                <a:solidFill>
                  <a:srgbClr val="CC0000"/>
                </a:solidFill>
              </a:rPr>
              <a:t>ثانياً : فلسفة المشاركة المجتمعية فى التعليم </a:t>
            </a:r>
          </a:p>
          <a:p>
            <a:pPr marL="566928" indent="-457200" algn="r" rtl="1">
              <a:lnSpc>
                <a:spcPct val="110000"/>
              </a:lnSpc>
              <a:buFont typeface="+mj-lt"/>
              <a:buAutoNum type="arabicParenR"/>
              <a:defRPr/>
            </a:pPr>
            <a:r>
              <a:rPr lang="ar-EG" sz="5400" dirty="0"/>
              <a:t>الاعتراف بأهمية العنصر البشرى الإنسانى وطاقاته وأدائه. </a:t>
            </a:r>
          </a:p>
          <a:p>
            <a:pPr marL="566928" indent="-457200" algn="r" rtl="1">
              <a:lnSpc>
                <a:spcPct val="110000"/>
              </a:lnSpc>
              <a:buFont typeface="+mj-lt"/>
              <a:buAutoNum type="arabicParenR"/>
              <a:defRPr/>
            </a:pPr>
            <a:r>
              <a:rPr lang="ar-EG" sz="5400" dirty="0"/>
              <a:t>الاتصال الوثيق بين المدرسة والأسرة والمجتمع. </a:t>
            </a:r>
          </a:p>
          <a:p>
            <a:pPr marL="566928" indent="-457200" algn="r" rtl="1">
              <a:lnSpc>
                <a:spcPct val="110000"/>
              </a:lnSpc>
              <a:buFont typeface="+mj-lt"/>
              <a:buAutoNum type="arabicParenR"/>
              <a:defRPr/>
            </a:pPr>
            <a:r>
              <a:rPr lang="ar-EG" sz="5400" dirty="0"/>
              <a:t>المشاركة كمبدأ إنسانى ديمقراطى (الديمقراطية المشاركة). </a:t>
            </a:r>
          </a:p>
        </p:txBody>
      </p:sp>
    </p:spTree>
    <p:extLst>
      <p:ext uri="{BB962C8B-B14F-4D97-AF65-F5344CB8AC3E}">
        <p14:creationId xmlns:p14="http://schemas.microsoft.com/office/powerpoint/2010/main" val="150040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DC37A-49CD-4877-B673-907255E4B9CD}"/>
              </a:ext>
            </a:extLst>
          </p:cNvPr>
          <p:cNvSpPr>
            <a:spLocks noGrp="1"/>
          </p:cNvSpPr>
          <p:nvPr>
            <p:ph type="title"/>
          </p:nvPr>
        </p:nvSpPr>
        <p:spPr>
          <a:xfrm>
            <a:off x="677334" y="609600"/>
            <a:ext cx="8596668" cy="1631324"/>
          </a:xfrm>
        </p:spPr>
        <p:txBody>
          <a:bodyPr>
            <a:normAutofit fontScale="90000"/>
          </a:bodyPr>
          <a:lstStyle/>
          <a:p>
            <a:pPr algn="ctr" rtl="1"/>
            <a:r>
              <a:rPr lang="ar-EG" dirty="0">
                <a:solidFill>
                  <a:srgbClr val="0000FF"/>
                </a:solidFill>
                <a:cs typeface="AGA Juhyna Regular" pitchFamily="2" charset="-78"/>
              </a:rPr>
              <a:t/>
            </a:r>
            <a:br>
              <a:rPr lang="ar-EG" dirty="0">
                <a:solidFill>
                  <a:srgbClr val="0000FF"/>
                </a:solidFill>
                <a:cs typeface="AGA Juhyna Regular" pitchFamily="2" charset="-78"/>
              </a:rPr>
            </a:br>
            <a:r>
              <a:rPr lang="ar-EG" dirty="0">
                <a:solidFill>
                  <a:srgbClr val="0000FF"/>
                </a:solidFill>
                <a:cs typeface="AGA Juhyna Regular" pitchFamily="2" charset="-78"/>
              </a:rPr>
              <a:t>ثانيًا: فلسفة المشاركة المجتمعية في التعليم</a:t>
            </a:r>
            <a:br>
              <a:rPr lang="ar-EG" dirty="0">
                <a:solidFill>
                  <a:srgbClr val="0000FF"/>
                </a:solidFill>
                <a:cs typeface="AGA Juhyna Regular" pitchFamily="2" charset="-78"/>
              </a:rPr>
            </a:br>
            <a:r>
              <a:rPr lang="ar-EG" dirty="0">
                <a:solidFill>
                  <a:srgbClr val="0000FF"/>
                </a:solidFill>
                <a:cs typeface="AGA Juhyna Regular" pitchFamily="2" charset="-78"/>
              </a:rPr>
              <a:t/>
            </a: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a16="http://schemas.microsoft.com/office/drawing/2014/main" xmlns="" id="{CABFE9BF-9328-4135-B081-5C491A66F2A8}"/>
              </a:ext>
            </a:extLst>
          </p:cNvPr>
          <p:cNvSpPr>
            <a:spLocks noGrp="1"/>
          </p:cNvSpPr>
          <p:nvPr>
            <p:ph idx="1"/>
          </p:nvPr>
        </p:nvSpPr>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pPr>
            <a:endParaRPr lang="ar-EG" sz="2400" dirty="0" smtClean="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r>
              <a:rPr lang="ar-EG" sz="2400" dirty="0" smtClean="0">
                <a:solidFill>
                  <a:srgbClr val="CC0000"/>
                </a:solidFill>
                <a:latin typeface="Lucida Sans Unicode"/>
                <a:cs typeface="Arial"/>
              </a:rPr>
              <a:t>تستند </a:t>
            </a:r>
            <a:r>
              <a:rPr lang="ar-EG" sz="2400" dirty="0">
                <a:solidFill>
                  <a:srgbClr val="CC0000"/>
                </a:solidFill>
                <a:latin typeface="Lucida Sans Unicode"/>
                <a:cs typeface="Arial"/>
              </a:rPr>
              <a:t>فلسفة المشاركة على مجموعة من المبادئ والقيم في ضوء المحتوى والمعنى الفكري لها والتي من أهمها:</a:t>
            </a:r>
          </a:p>
          <a:p>
            <a:pPr marL="365125" lvl="0" indent="-255588" algn="just" defTabSz="914400" rtl="1" fontAlgn="base">
              <a:lnSpc>
                <a:spcPct val="110000"/>
              </a:lnSpc>
              <a:spcBef>
                <a:spcPts val="400"/>
              </a:spcBef>
              <a:spcAft>
                <a:spcPct val="0"/>
              </a:spcAft>
              <a:buClr>
                <a:srgbClr val="2DA2BF"/>
              </a:buClr>
              <a:buSzPct val="68000"/>
              <a:buNone/>
            </a:pPr>
            <a:r>
              <a:rPr lang="ar-EG" sz="2400" b="1" dirty="0">
                <a:solidFill>
                  <a:srgbClr val="CC0000"/>
                </a:solidFill>
                <a:latin typeface="Lucida Sans Unicode"/>
                <a:cs typeface="Arial"/>
              </a:rPr>
              <a:t>1- الاعتراف بأهمية العنصر البشرى الإنساني وطاقاته وأدائه:</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إن الإنسان يتكون من مجموعة من الطاقات والأفكار والاتجاهات، إذا وجهت طاقاته الوجه الصحيحة وتم منحه الاستقلالية الذاتية وقوة التصرف فإنه غالباً ما يعمل على رفع كفاءة المنظمة وفعاليتها، وتزداد عنده الرغبة على المبادرة والمشاركة في أداء الأعمال وحل المشكلات.</a:t>
            </a:r>
          </a:p>
        </p:txBody>
      </p:sp>
    </p:spTree>
    <p:extLst>
      <p:ext uri="{BB962C8B-B14F-4D97-AF65-F5344CB8AC3E}">
        <p14:creationId xmlns:p14="http://schemas.microsoft.com/office/powerpoint/2010/main" val="41757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7AFD3-8407-41FF-838E-412804C6A272}"/>
              </a:ext>
            </a:extLst>
          </p:cNvPr>
          <p:cNvSpPr>
            <a:spLocks noGrp="1"/>
          </p:cNvSpPr>
          <p:nvPr>
            <p:ph type="title"/>
          </p:nvPr>
        </p:nvSpPr>
        <p:spPr/>
        <p:txBody>
          <a:bodyPr/>
          <a:lstStyle/>
          <a:p>
            <a:pPr algn="ctr" rtl="1"/>
            <a:r>
              <a:rPr lang="ar-EG" dirty="0">
                <a:solidFill>
                  <a:srgbClr val="0000FF"/>
                </a:solidFill>
                <a:cs typeface="AGA Juhyna Regular" pitchFamily="2" charset="-78"/>
              </a:rPr>
              <a:t>1- الاعتراف بأهمية العنصر البشرى الإنساني وطاقاته وأدائه</a:t>
            </a: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a16="http://schemas.microsoft.com/office/drawing/2014/main" xmlns="" id="{16065A71-103E-4598-AFD7-64ACA20B1714}"/>
              </a:ext>
            </a:extLst>
          </p:cNvPr>
          <p:cNvSpPr>
            <a:spLocks noGrp="1"/>
          </p:cNvSpPr>
          <p:nvPr>
            <p:ph idx="1"/>
          </p:nvPr>
        </p:nvSpPr>
        <p:spPr/>
        <p:txBody>
          <a:bodyPr>
            <a:noAutofit/>
          </a:bodyPr>
          <a:lstStyle/>
          <a:p>
            <a:pPr marL="533400" lvl="0" indent="-533400"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533400" lvl="0" indent="-533400" algn="just" defTabSz="914400" rtl="1" fontAlgn="base">
              <a:lnSpc>
                <a:spcPct val="110000"/>
              </a:lnSpc>
              <a:spcBef>
                <a:spcPts val="400"/>
              </a:spcBef>
              <a:spcAft>
                <a:spcPct val="0"/>
              </a:spcAft>
              <a:buClr>
                <a:srgbClr val="2DA2BF"/>
              </a:buClr>
              <a:buSzPct val="68000"/>
              <a:buNone/>
            </a:pPr>
            <a:r>
              <a:rPr lang="ar-EG" sz="2400" smtClean="0">
                <a:solidFill>
                  <a:prstClr val="black"/>
                </a:solidFill>
                <a:latin typeface="Lucida Sans Unicode"/>
                <a:cs typeface="Arial"/>
              </a:rPr>
              <a:t>المشاركة </a:t>
            </a:r>
            <a:r>
              <a:rPr lang="ar-EG" sz="2400" dirty="0">
                <a:solidFill>
                  <a:prstClr val="black"/>
                </a:solidFill>
                <a:latin typeface="Lucida Sans Unicode"/>
                <a:cs typeface="Arial"/>
              </a:rPr>
              <a:t>هي العملية التي يؤدى من خلالها الفرد دوراً في الحياة الاجتماعية أو الاقتصادية أو السياسية من خلال الفرص المتاحة له للإسهام في تحديد الأهداف العامة لذلك المجتمع، وفي عمليات تحقيق تلك الأهداف، كما أنها توفر فرصاً لتمرين الفرد على مهارات مثل التعامل مع الآخرين كأعضاء في المجتمع، والملاحظة ، والتنظيم، واستثمار طاقاته.</a:t>
            </a:r>
          </a:p>
          <a:p>
            <a:pPr algn="just" rtl="1"/>
            <a:endParaRPr lang="en-US" sz="2400" dirty="0"/>
          </a:p>
        </p:txBody>
      </p:sp>
    </p:spTree>
    <p:extLst>
      <p:ext uri="{BB962C8B-B14F-4D97-AF65-F5344CB8AC3E}">
        <p14:creationId xmlns:p14="http://schemas.microsoft.com/office/powerpoint/2010/main" val="257221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B9399D-FDD3-434F-AB77-62556754C7DC}"/>
              </a:ext>
            </a:extLst>
          </p:cNvPr>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الاتصال الوثيق بين المدرسة والأسرة والمجتمع</a:t>
            </a:r>
            <a:endParaRPr lang="en-US" dirty="0"/>
          </a:p>
        </p:txBody>
      </p:sp>
      <p:sp>
        <p:nvSpPr>
          <p:cNvPr id="3" name="Content Placeholder 2">
            <a:extLst>
              <a:ext uri="{FF2B5EF4-FFF2-40B4-BE49-F238E27FC236}">
                <a16:creationId xmlns:a16="http://schemas.microsoft.com/office/drawing/2014/main" xmlns="" id="{AE98E185-BE0C-4461-8B42-60E319A65AFC}"/>
              </a:ext>
            </a:extLst>
          </p:cNvPr>
          <p:cNvSpPr>
            <a:spLocks noGrp="1"/>
          </p:cNvSpPr>
          <p:nvPr>
            <p:ph idx="1"/>
          </p:nvPr>
        </p:nvSpPr>
        <p:spPr/>
        <p:txBody>
          <a:bodyPr>
            <a:noAutofit/>
          </a:bodyPr>
          <a:lstStyle/>
          <a:p>
            <a:pPr marL="109728" indent="0" algn="just">
              <a:lnSpc>
                <a:spcPct val="80000"/>
              </a:lnSpc>
              <a:buNone/>
              <a:defRPr/>
            </a:pPr>
            <a:endParaRPr lang="ar-EG" sz="3200" dirty="0"/>
          </a:p>
          <a:p>
            <a:pPr marL="452628" algn="just" rtl="1">
              <a:lnSpc>
                <a:spcPct val="80000"/>
              </a:lnSpc>
              <a:buFont typeface="Wingdings" pitchFamily="2" charset="2"/>
              <a:buChar char="§"/>
              <a:defRPr/>
            </a:pPr>
            <a:r>
              <a:rPr lang="ar-EG" sz="3200" dirty="0"/>
              <a:t>تعد المشاركة مجال للتفاعل ، حيث إن السلوك الفردي يتبادل التأثير بالسلوك الجماعي، وقد يوجه أحدهما الآخر تبعاً لعوامل وظروف متعددة، وفي الأحوال كلها يراد للمشاركة أن تكون </a:t>
            </a:r>
            <a:r>
              <a:rPr lang="ar-EG" sz="3200" dirty="0" smtClean="0"/>
              <a:t>فعالة.</a:t>
            </a:r>
          </a:p>
          <a:p>
            <a:pPr marL="452628" algn="just" rtl="1">
              <a:lnSpc>
                <a:spcPct val="80000"/>
              </a:lnSpc>
              <a:buFont typeface="Wingdings" pitchFamily="2" charset="2"/>
              <a:buChar char="§"/>
              <a:defRPr/>
            </a:pPr>
            <a:r>
              <a:rPr lang="ar-EG" sz="3200" dirty="0" smtClean="0"/>
              <a:t>ترفع </a:t>
            </a:r>
            <a:r>
              <a:rPr lang="ar-EG" sz="3200" dirty="0"/>
              <a:t>التوجهات المشتركة روح التأثير الجمعي والتضامن والولاء والإحساس بالوحدة والشعور بالارتباط والانتماء ، مما تشكل عوامل التماسك الاجتماعي. </a:t>
            </a:r>
          </a:p>
        </p:txBody>
      </p:sp>
    </p:spTree>
    <p:extLst>
      <p:ext uri="{BB962C8B-B14F-4D97-AF65-F5344CB8AC3E}">
        <p14:creationId xmlns:p14="http://schemas.microsoft.com/office/powerpoint/2010/main" val="424612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01B336-FFCE-43B7-AE42-491DD6B61C12}"/>
              </a:ext>
            </a:extLst>
          </p:cNvPr>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تابع الاتصال الوثيق بين المدرسة والأسرة والمجتمع</a:t>
            </a:r>
            <a:endParaRPr lang="en-US" dirty="0"/>
          </a:p>
        </p:txBody>
      </p:sp>
      <p:sp>
        <p:nvSpPr>
          <p:cNvPr id="3" name="Content Placeholder 2">
            <a:extLst>
              <a:ext uri="{FF2B5EF4-FFF2-40B4-BE49-F238E27FC236}">
                <a16:creationId xmlns:a16="http://schemas.microsoft.com/office/drawing/2014/main" xmlns="" id="{8536B703-A7A2-40E6-91C5-05EBF1DB8A11}"/>
              </a:ext>
            </a:extLst>
          </p:cNvPr>
          <p:cNvSpPr>
            <a:spLocks noGrp="1"/>
          </p:cNvSpPr>
          <p:nvPr>
            <p:ph idx="1"/>
          </p:nvPr>
        </p:nvSpPr>
        <p:spPr/>
        <p:txBody>
          <a:bodyPr>
            <a:normAutofit fontScale="92500" lnSpcReduction="20000"/>
          </a:bodyPr>
          <a:lstStyle/>
          <a:p>
            <a:pPr marL="0" indent="0" algn="just" rtl="1">
              <a:lnSpc>
                <a:spcPct val="110000"/>
              </a:lnSpc>
              <a:buNone/>
              <a:defRPr/>
            </a:pPr>
            <a:r>
              <a:rPr lang="ar-EG" sz="3200" b="1" dirty="0">
                <a:solidFill>
                  <a:srgbClr val="CC0000"/>
                </a:solidFill>
              </a:rPr>
              <a:t>يوجد ثلاثة مبادئ يجب أن تشكل أساس المشاركة بين المدرسة والأسرة والمجتمع</a:t>
            </a:r>
            <a:r>
              <a:rPr lang="ar-EG" sz="2800" b="1" dirty="0"/>
              <a:t>:</a:t>
            </a:r>
          </a:p>
          <a:p>
            <a:pPr marL="457200" indent="-457200" algn="just" rtl="1">
              <a:lnSpc>
                <a:spcPct val="110000"/>
              </a:lnSpc>
              <a:buFont typeface="+mj-cs"/>
              <a:buAutoNum type="arabic2Minus"/>
              <a:defRPr/>
            </a:pPr>
            <a:r>
              <a:rPr lang="ar-EG" sz="2800" b="1" dirty="0">
                <a:solidFill>
                  <a:srgbClr val="CC0000"/>
                </a:solidFill>
              </a:rPr>
              <a:t>التبادلية</a:t>
            </a:r>
            <a:r>
              <a:rPr lang="ar-EG" sz="2800" dirty="0"/>
              <a:t>: وتعنى قيام علاقة واضحة والتزامات مشتركة بين المدارس والأسرة ومؤسسات المجتمع ومنظماته.</a:t>
            </a:r>
          </a:p>
          <a:p>
            <a:pPr marL="457200" indent="-457200" algn="just" rtl="1">
              <a:lnSpc>
                <a:spcPct val="110000"/>
              </a:lnSpc>
              <a:buFont typeface="+mj-cs"/>
              <a:buAutoNum type="arabic2Minus"/>
              <a:defRPr/>
            </a:pPr>
            <a:r>
              <a:rPr lang="ar-EG" sz="2800" b="1" dirty="0">
                <a:solidFill>
                  <a:srgbClr val="CC0000"/>
                </a:solidFill>
              </a:rPr>
              <a:t>المبادئ الديمقراطية</a:t>
            </a:r>
            <a:r>
              <a:rPr lang="ar-EG" sz="2800" dirty="0"/>
              <a:t>: وتتضمن إدراك الاهتمامات المختلفة، واحترام كافة المشاركين بصرف النظر عن الجنس والحالة التعليمية والاجتماعية وغيرها.</a:t>
            </a:r>
          </a:p>
          <a:p>
            <a:pPr marL="457200" indent="-457200" algn="just" rtl="1">
              <a:lnSpc>
                <a:spcPct val="110000"/>
              </a:lnSpc>
              <a:buFont typeface="+mj-cs"/>
              <a:buAutoNum type="arabic2Minus"/>
              <a:defRPr/>
            </a:pPr>
            <a:r>
              <a:rPr lang="ar-EG" sz="2800" dirty="0">
                <a:solidFill>
                  <a:srgbClr val="CC0000"/>
                </a:solidFill>
              </a:rPr>
              <a:t>الفرص المتنوعة للمشاركة والموجهة إلي الظروف الخاصة لكل مدرسة0</a:t>
            </a:r>
          </a:p>
          <a:p>
            <a:pPr marL="0" indent="0" algn="just" rtl="1">
              <a:lnSpc>
                <a:spcPct val="110000"/>
              </a:lnSpc>
              <a:buNone/>
              <a:defRPr/>
            </a:pPr>
            <a:endParaRPr lang="en-US" sz="2800" dirty="0">
              <a:solidFill>
                <a:srgbClr val="CC0000"/>
              </a:solidFill>
            </a:endParaRPr>
          </a:p>
        </p:txBody>
      </p:sp>
    </p:spTree>
    <p:extLst>
      <p:ext uri="{BB962C8B-B14F-4D97-AF65-F5344CB8AC3E}">
        <p14:creationId xmlns:p14="http://schemas.microsoft.com/office/powerpoint/2010/main" val="38632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5313B5-80CE-4CE4-A9FD-957C53FF85A0}"/>
              </a:ext>
            </a:extLst>
          </p:cNvPr>
          <p:cNvSpPr>
            <a:spLocks noGrp="1"/>
          </p:cNvSpPr>
          <p:nvPr>
            <p:ph type="title"/>
          </p:nvPr>
        </p:nvSpPr>
        <p:spPr>
          <a:xfrm>
            <a:off x="677334" y="1020418"/>
            <a:ext cx="8596668" cy="980660"/>
          </a:xfrm>
        </p:spPr>
        <p:txBody>
          <a:bodyPr>
            <a:normAutofit/>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تابع الاتصال الوثيق بين المدرسة والأسرة والمجتمع</a:t>
            </a:r>
            <a:endParaRPr lang="en-US" dirty="0"/>
          </a:p>
        </p:txBody>
      </p:sp>
      <p:sp>
        <p:nvSpPr>
          <p:cNvPr id="3" name="Content Placeholder 2">
            <a:extLst>
              <a:ext uri="{FF2B5EF4-FFF2-40B4-BE49-F238E27FC236}">
                <a16:creationId xmlns:a16="http://schemas.microsoft.com/office/drawing/2014/main" xmlns="" id="{40D7C332-305A-4653-869E-6BFFAF5B43D5}"/>
              </a:ext>
            </a:extLst>
          </p:cNvPr>
          <p:cNvSpPr>
            <a:spLocks noGrp="1"/>
          </p:cNvSpPr>
          <p:nvPr>
            <p:ph idx="1"/>
          </p:nvPr>
        </p:nvSpPr>
        <p:spPr>
          <a:xfrm>
            <a:off x="677334" y="1895061"/>
            <a:ext cx="8596668" cy="3474325"/>
          </a:xfrm>
        </p:spPr>
        <p:txBody>
          <a:bodyPr>
            <a:normAutofit fontScale="92500" lnSpcReduction="10000"/>
          </a:bodyPr>
          <a:lstStyle/>
          <a:p>
            <a:pPr marL="452628" lvl="0" algn="just" defTabSz="914400" rtl="1">
              <a:lnSpc>
                <a:spcPct val="110000"/>
              </a:lnSpc>
              <a:spcBef>
                <a:spcPts val="400"/>
              </a:spcBef>
              <a:buClr>
                <a:srgbClr val="2DA2BF"/>
              </a:buClr>
              <a:buSzPct val="68000"/>
              <a:buFont typeface="Wingdings" pitchFamily="2" charset="2"/>
              <a:buChar char="§"/>
              <a:defRPr/>
            </a:pPr>
            <a:r>
              <a:rPr lang="ar-EG" sz="2200" dirty="0">
                <a:solidFill>
                  <a:prstClr val="black"/>
                </a:solidFill>
                <a:latin typeface="Lucida Sans Unicode"/>
                <a:cs typeface="Arial"/>
              </a:rPr>
              <a:t>وهذا الاتصال له أهدافه ومراميه من جانب المؤسسة التعليمية والمجتمع المحلي الذي تخدمه فمن جانب أولياء الأمور نجد أنه في حاجة مستمرة إلي التأكيد من أن الموارد التي تخصص للمؤسسة التعليمية تنفق في الوجوه المخصصة لها وبالتالي تحقق الأهداف المرغوبة،كذلك أنه في حاجة للاطمئنان علي كفاءة وفاعلية أداء المؤسسة التعليمية بأجهزتها المختلفة والعاملين فيها وأنه من حقهم إخضاعها للمساءلة تحقيقا للصالح العام0</a:t>
            </a:r>
          </a:p>
          <a:p>
            <a:pPr marL="452628" lvl="0" algn="just" defTabSz="914400" rtl="1">
              <a:lnSpc>
                <a:spcPct val="110000"/>
              </a:lnSpc>
              <a:spcBef>
                <a:spcPts val="400"/>
              </a:spcBef>
              <a:buClr>
                <a:srgbClr val="2DA2BF"/>
              </a:buClr>
              <a:buSzPct val="68000"/>
              <a:buFont typeface="Wingdings" pitchFamily="2" charset="2"/>
              <a:buChar char="§"/>
              <a:defRPr/>
            </a:pPr>
            <a:r>
              <a:rPr lang="ar-EG" sz="2200" dirty="0">
                <a:solidFill>
                  <a:prstClr val="black"/>
                </a:solidFill>
                <a:latin typeface="Lucida Sans Unicode"/>
                <a:cs typeface="Arial"/>
              </a:rPr>
              <a:t>أما من جانب المؤسسة التعليمية فنجدها دائما في حاجة مستمرة لأن تثبت جديتها وفاعليتها في السعي وراء تحقيق الأهداف التي ينشدها المجتمع،وهي في حاجة أيضا لأن تثبت للمجتمع أن  الأساليب والأنشطة التي تتبناها كفيلة بتحقيق الأهداف، كما أنها في حاجة للتعرف علي رغبات واحتياجات المجتمع لاتخاذ القرارات بشأن السياسات المستقبلية والتي تتطلب استعانة المؤسسة التعليمية بمشاركة المجتمع المحلي0</a:t>
            </a:r>
          </a:p>
        </p:txBody>
      </p:sp>
    </p:spTree>
    <p:extLst>
      <p:ext uri="{BB962C8B-B14F-4D97-AF65-F5344CB8AC3E}">
        <p14:creationId xmlns:p14="http://schemas.microsoft.com/office/powerpoint/2010/main" val="68546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EC385-4179-4197-8300-E0AF4B05B0E2}"/>
              </a:ext>
            </a:extLst>
          </p:cNvPr>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xmlns="" id="{30278A9B-8AE6-4CC4-9F47-2F14B317CAE0}"/>
              </a:ext>
            </a:extLst>
          </p:cNvPr>
          <p:cNvSpPr>
            <a:spLocks noGrp="1"/>
          </p:cNvSpPr>
          <p:nvPr>
            <p:ph idx="1"/>
          </p:nvPr>
        </p:nvSpPr>
        <p:spPr/>
        <p:txBody>
          <a:bodyPr/>
          <a:lstStyle/>
          <a:p>
            <a:pPr marL="365125" lvl="0" indent="-255588"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يقرر الإعلان العالمي لحقوق الإنسان أن الجهل يعوق الإنسان عن تحقيق ذاته لذا يقر حق التعليم، فالمشاركة إذن – كمبدأ إنساني وديمقراطي- تعطى الإنسان الحق في إخضاع كافة المسائل والموضوعات التي تؤثر في حياته وحياة جماعته ومجتمعه للمناقشة وإبداء الرأي0 وغير خفي أن هذا الحق ليس مطلق على عواهنه بل من المفيد أن يقترن بشئ من التخطيط يضمن فاعليته ويجنبه مخاطر الفوضى0 فالمشاركة المخططة تقلل من السلبية وتتيح الفرص المناسبة لمباشرتها كعادة وسلوك اجتماعي يحقق مزايا عديدة للمجتمع وأفراده0</a:t>
            </a: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62309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66CB03-183B-4CBD-82C0-5798D24FFF0D}"/>
              </a:ext>
            </a:extLst>
          </p:cNvPr>
          <p:cNvSpPr>
            <a:spLocks noGrp="1"/>
          </p:cNvSpPr>
          <p:nvPr>
            <p:ph type="title"/>
          </p:nvPr>
        </p:nvSpPr>
        <p:spPr/>
        <p:txBody>
          <a:bodyPr/>
          <a:lstStyle/>
          <a:p>
            <a:pPr algn="ctr" rtl="1"/>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xmlns="" id="{031E82C2-F7D6-4465-A51B-51B345AC2705}"/>
              </a:ext>
            </a:extLst>
          </p:cNvPr>
          <p:cNvSpPr>
            <a:spLocks noGrp="1"/>
          </p:cNvSpPr>
          <p:nvPr>
            <p:ph idx="1"/>
          </p:nvPr>
        </p:nvSpPr>
        <p:spPr/>
        <p:txBody>
          <a:bodyPr>
            <a:noAutofit/>
          </a:bodyPr>
          <a:lstStyle/>
          <a:p>
            <a:pPr marL="0" lvl="0" indent="0" algn="just" defTabSz="914400" rtl="1">
              <a:lnSpc>
                <a:spcPct val="110000"/>
              </a:lnSpc>
              <a:spcBef>
                <a:spcPts val="400"/>
              </a:spcBef>
              <a:buClr>
                <a:prstClr val="black"/>
              </a:buClr>
              <a:buSzPct val="68000"/>
              <a:buNone/>
              <a:defRPr/>
            </a:pPr>
            <a:r>
              <a:rPr lang="ar-EG" sz="2400" dirty="0">
                <a:solidFill>
                  <a:srgbClr val="CC0000"/>
                </a:solidFill>
                <a:latin typeface="Lucida Sans Unicode"/>
                <a:cs typeface="Arial"/>
              </a:rPr>
              <a:t>وقد وصف الرواد النظريين الديمقراطيين من أمثال: روسو </a:t>
            </a:r>
            <a:r>
              <a:rPr lang="en-US" sz="2400" dirty="0">
                <a:solidFill>
                  <a:srgbClr val="CC0000"/>
                </a:solidFill>
                <a:latin typeface="Lucida Sans Unicode"/>
              </a:rPr>
              <a:t>Rousseau-  </a:t>
            </a:r>
            <a:r>
              <a:rPr lang="ar-EG" sz="2400" dirty="0">
                <a:solidFill>
                  <a:srgbClr val="CC0000"/>
                </a:solidFill>
                <a:latin typeface="Lucida Sans Unicode"/>
                <a:cs typeface="Arial"/>
              </a:rPr>
              <a:t>ميل </a:t>
            </a:r>
            <a:r>
              <a:rPr lang="en-US" sz="2400" dirty="0">
                <a:solidFill>
                  <a:srgbClr val="CC0000"/>
                </a:solidFill>
                <a:latin typeface="Lucida Sans Unicode"/>
              </a:rPr>
              <a:t>Mill- </a:t>
            </a:r>
            <a:r>
              <a:rPr lang="ar-EG" sz="2400" dirty="0">
                <a:solidFill>
                  <a:srgbClr val="CC0000"/>
                </a:solidFill>
                <a:latin typeface="Lucida Sans Unicode"/>
                <a:cs typeface="Arial"/>
              </a:rPr>
              <a:t>كول </a:t>
            </a:r>
            <a:r>
              <a:rPr lang="en-US" sz="2400" dirty="0">
                <a:solidFill>
                  <a:srgbClr val="CC0000"/>
                </a:solidFill>
                <a:latin typeface="Lucida Sans Unicode"/>
              </a:rPr>
              <a:t>Cole) </a:t>
            </a:r>
            <a:r>
              <a:rPr lang="ar-EG" sz="2400" dirty="0">
                <a:solidFill>
                  <a:srgbClr val="CC0000"/>
                </a:solidFill>
                <a:latin typeface="Lucida Sans Unicode"/>
                <a:cs typeface="Arial"/>
              </a:rPr>
              <a:t>فكر المشاركة المجتمعية </a:t>
            </a:r>
            <a:r>
              <a:rPr lang="ar-EG" sz="2400" dirty="0">
                <a:solidFill>
                  <a:prstClr val="black"/>
                </a:solidFill>
                <a:latin typeface="Lucida Sans Unicode"/>
                <a:cs typeface="Arial"/>
              </a:rPr>
              <a:t>، ويتمثل المبدأ الذي تقوم عليه أفكار هؤلاء النظريين الثلاثة في أن هناك ترابطاً أو تداخلاً بين نظام السلطة في المؤسسات وبين الخصائص السيكولوجية واتجاهات الأفراد ، وتعد الوظيفة الأساسية للمشاركة المجتمعية وظيفة تعليمية تربوية.</a:t>
            </a:r>
          </a:p>
          <a:p>
            <a:pPr lvl="0" algn="just" defTabSz="914400" rtl="1">
              <a:lnSpc>
                <a:spcPct val="110000"/>
              </a:lnSpc>
              <a:spcBef>
                <a:spcPts val="400"/>
              </a:spcBef>
              <a:buClr>
                <a:prstClr val="black"/>
              </a:buClr>
              <a:buSzPct val="68000"/>
              <a:buFont typeface="Wingdings" pitchFamily="2" charset="2"/>
              <a:buChar char="§"/>
              <a:defRPr/>
            </a:pPr>
            <a:r>
              <a:rPr lang="ar-EG" sz="2400" dirty="0">
                <a:solidFill>
                  <a:prstClr val="black"/>
                </a:solidFill>
                <a:latin typeface="Lucida Sans Unicode"/>
                <a:cs typeface="Arial"/>
              </a:rPr>
              <a:t>يعتبر " </a:t>
            </a:r>
            <a:r>
              <a:rPr lang="ar-EG" sz="2400" dirty="0">
                <a:solidFill>
                  <a:srgbClr val="CC0000"/>
                </a:solidFill>
                <a:latin typeface="Lucida Sans Unicode"/>
                <a:cs typeface="Arial"/>
              </a:rPr>
              <a:t>جان جاك روسو</a:t>
            </a:r>
            <a:r>
              <a:rPr lang="ar-EG" sz="2400" dirty="0">
                <a:solidFill>
                  <a:prstClr val="black"/>
                </a:solidFill>
                <a:latin typeface="Lucida Sans Unicode"/>
                <a:cs typeface="Arial"/>
              </a:rPr>
              <a:t>" رائد المنظرين لفكرة المشاركة المجتمعية ، ويقوم فكرة في هذا الخصوص على المشاركة الفردية من جانب المواطنين في اتخاذ القرارات ذات العلاقة بمصالحهم، ويرى أن فاعلية المشاركة المجتمعية تتطلب تحقيق قدر من المساواة الاجتماعية بين المواطنين0</a:t>
            </a:r>
          </a:p>
        </p:txBody>
      </p:sp>
    </p:spTree>
    <p:extLst>
      <p:ext uri="{BB962C8B-B14F-4D97-AF65-F5344CB8AC3E}">
        <p14:creationId xmlns:p14="http://schemas.microsoft.com/office/powerpoint/2010/main" val="4077612643"/>
      </p:ext>
    </p:extLst>
  </p:cSld>
  <p:clrMapOvr>
    <a:masterClrMapping/>
  </p:clrMapOvr>
</p:sld>
</file>

<file path=ppt/theme/theme1.xml><?xml version="1.0" encoding="utf-8"?>
<a:theme xmlns:a="http://schemas.openxmlformats.org/drawingml/2006/main" name="Face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TotalTime>
  <Words>1012</Words>
  <Application>Microsoft Office PowerPoint</Application>
  <PresentationFormat>Custom</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مادة التربية وقضايا العصر</vt:lpstr>
      <vt:lpstr>محاضرة (4) التربية والمشاركة المجتمعية في التعليم (الجزء الثاني)   </vt:lpstr>
      <vt:lpstr> ثانيًا: فلسفة المشاركة المجتمعية في التعليم  </vt:lpstr>
      <vt:lpstr>1- الاعتراف بأهمية العنصر البشرى الإنساني وطاقاته وأدائه </vt:lpstr>
      <vt:lpstr>2- الاتصال الوثيق بين المدرسة والأسرة والمجتمع</vt:lpstr>
      <vt:lpstr>تابع الاتصال الوثيق بين المدرسة والأسرة والمجتمع</vt:lpstr>
      <vt:lpstr>تابع الاتصال الوثيق بين المدرسة والأسرة والمجتمع</vt:lpstr>
      <vt:lpstr>3-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سعدنا بحضراتكم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asrar</cp:lastModifiedBy>
  <cp:revision>30</cp:revision>
  <dcterms:created xsi:type="dcterms:W3CDTF">2020-03-16T10:12:28Z</dcterms:created>
  <dcterms:modified xsi:type="dcterms:W3CDTF">2020-03-27T00:55:50Z</dcterms:modified>
</cp:coreProperties>
</file>